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99" r:id="rId7"/>
    <p:sldId id="263" r:id="rId8"/>
    <p:sldId id="264" r:id="rId9"/>
    <p:sldId id="296" r:id="rId10"/>
    <p:sldId id="297" r:id="rId11"/>
    <p:sldId id="298" r:id="rId12"/>
    <p:sldId id="266" r:id="rId13"/>
    <p:sldId id="273" r:id="rId14"/>
    <p:sldId id="295" r:id="rId15"/>
    <p:sldId id="274" r:id="rId16"/>
    <p:sldId id="268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23"/>
    <a:srgbClr val="76B143"/>
    <a:srgbClr val="EE7911"/>
    <a:srgbClr val="629A2F"/>
    <a:srgbClr val="81A827"/>
    <a:srgbClr val="294817"/>
    <a:srgbClr val="457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4" y="2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3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8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5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0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3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6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1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A4E9-0838-4213-AB96-CE7BDEF24784}" type="datetimeFigureOut">
              <a:rPr lang="ko-KR" altLang="en-US" smtClean="0"/>
              <a:t>2022. 12. 29.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1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dm.org/download_country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oRe/GIS-Applications-in-Archaeology" TargetMode="External"/><Relationship Id="rId2" Type="http://schemas.openxmlformats.org/officeDocument/2006/relationships/hyperlink" Target="https://www.osgeo.kr/27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56473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고고학에서의 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GIS 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응용</a:t>
            </a:r>
            <a:b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2022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년 숭실대학교 사학과 고고학 전공 겨울방학 스터디 </a:t>
            </a:r>
            <a:b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- 4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주차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커널 밀도 추정 분석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</a:t>
            </a:r>
            <a:endParaRPr lang="ko-KR" altLang="en-US" sz="8800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30111"/>
            <a:ext cx="9144000" cy="1655762"/>
          </a:xfrm>
        </p:spPr>
        <p:txBody>
          <a:bodyPr/>
          <a:lstStyle/>
          <a:p>
            <a:pPr algn="r"/>
            <a:endParaRPr lang="en-US" altLang="ko-KR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 찬 혁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숭실대 사학과 석사과정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79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393649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충청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E973B8-71DF-25A9-E375-5CEEB1ABB76B}"/>
              </a:ext>
            </a:extLst>
          </p:cNvPr>
          <p:cNvSpPr/>
          <p:nvPr/>
        </p:nvSpPr>
        <p:spPr>
          <a:xfrm>
            <a:off x="3393649" y="73967"/>
            <a:ext cx="7352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5E41B-9454-7AFA-5D63-A257CE6C8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98188"/>
            <a:ext cx="7772400" cy="2630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827670-612D-FAC2-4967-10098DD82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40359"/>
            <a:ext cx="7772400" cy="30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8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393649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전라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E973B8-71DF-25A9-E375-5CEEB1ABB76B}"/>
              </a:ext>
            </a:extLst>
          </p:cNvPr>
          <p:cNvSpPr/>
          <p:nvPr/>
        </p:nvSpPr>
        <p:spPr>
          <a:xfrm>
            <a:off x="3393649" y="73967"/>
            <a:ext cx="7352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220D14-C9F4-49A2-2650-64FDB0FB5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34" y="758767"/>
            <a:ext cx="7224132" cy="29563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7DF6CA-E6A4-CA47-4EC4-216A1043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34" y="3864271"/>
            <a:ext cx="7224132" cy="283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9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79E5B-4A7E-466E-1C7F-FCFED91CA4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393649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분묘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48494F-5AF8-7166-E019-9338BA78D847}"/>
              </a:ext>
            </a:extLst>
          </p:cNvPr>
          <p:cNvSpPr/>
          <p:nvPr/>
        </p:nvSpPr>
        <p:spPr>
          <a:xfrm>
            <a:off x="3393649" y="73967"/>
            <a:ext cx="7352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E7A509-8608-5F16-288D-C2BCC7B30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6" y="788020"/>
            <a:ext cx="5704314" cy="2059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02D7CE-C509-6C81-5DB1-B838F2407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6" y="3429000"/>
            <a:ext cx="6027234" cy="28311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BD8D04-E973-B6B1-E191-881DB755F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84" y="1492106"/>
            <a:ext cx="5360330" cy="24854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3375CD-3278-1984-8DBE-8D65B30B959B}"/>
              </a:ext>
            </a:extLst>
          </p:cNvPr>
          <p:cNvSpPr txBox="1"/>
          <p:nvPr/>
        </p:nvSpPr>
        <p:spPr>
          <a:xfrm>
            <a:off x="1224208" y="2734846"/>
            <a:ext cx="3734470" cy="58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경기</a:t>
            </a:r>
            <a:r>
              <a:rPr lang="en-US" altLang="ko-KR" sz="2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강원</a:t>
            </a:r>
            <a:endParaRPr lang="ko-Kore-KR" altLang="en-US" sz="24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550F9-46E1-BF70-10CE-A93A48936F18}"/>
              </a:ext>
            </a:extLst>
          </p:cNvPr>
          <p:cNvSpPr txBox="1"/>
          <p:nvPr/>
        </p:nvSpPr>
        <p:spPr>
          <a:xfrm>
            <a:off x="1385668" y="6202207"/>
            <a:ext cx="3734470" cy="58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충청</a:t>
            </a:r>
            <a:endParaRPr lang="ko-Kore-KR" altLang="en-US" sz="24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D4C436-FAF2-1C41-DABA-7FE4ABFBB6C5}"/>
              </a:ext>
            </a:extLst>
          </p:cNvPr>
          <p:cNvSpPr txBox="1"/>
          <p:nvPr/>
        </p:nvSpPr>
        <p:spPr>
          <a:xfrm>
            <a:off x="7405314" y="3877225"/>
            <a:ext cx="3734470" cy="58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전라</a:t>
            </a:r>
            <a:endParaRPr lang="en-US" altLang="ko-KR" sz="24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1997A8-CBD0-1AAE-EC22-91BAB135F78E}"/>
              </a:ext>
            </a:extLst>
          </p:cNvPr>
          <p:cNvSpPr txBox="1"/>
          <p:nvPr/>
        </p:nvSpPr>
        <p:spPr>
          <a:xfrm>
            <a:off x="7866088" y="4895965"/>
            <a:ext cx="2812921" cy="113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NanumMyeongjo" pitchFamily="2" charset="-127"/>
                <a:ea typeface="NanumMyeongjo" pitchFamily="2" charset="-127"/>
              </a:rPr>
              <a:t>*</a:t>
            </a:r>
            <a:r>
              <a:rPr lang="ko-KR" altLang="en-US" sz="2400" dirty="0" err="1">
                <a:solidFill>
                  <a:srgbClr val="FF0000"/>
                </a:solidFill>
                <a:latin typeface="NanumMyeongjo" pitchFamily="2" charset="-127"/>
                <a:ea typeface="NanumMyeongjo" pitchFamily="2" charset="-127"/>
              </a:rPr>
              <a:t>묘제별로</a:t>
            </a:r>
            <a:r>
              <a:rPr lang="ko-KR" altLang="en-US" sz="2400" dirty="0">
                <a:solidFill>
                  <a:srgbClr val="FF0000"/>
                </a:solidFill>
                <a:latin typeface="NanumMyeongjo" pitchFamily="2" charset="-127"/>
                <a:ea typeface="NanumMyeongjo" pitchFamily="2" charset="-127"/>
              </a:rPr>
              <a:t> 구분하여 </a:t>
            </a:r>
            <a:r>
              <a:rPr lang="en-US" altLang="ko-KR" sz="2400" dirty="0">
                <a:solidFill>
                  <a:srgbClr val="FF0000"/>
                </a:solidFill>
                <a:latin typeface="NanumMyeongjo" pitchFamily="2" charset="-127"/>
                <a:ea typeface="NanumMyeongjo" pitchFamily="2" charset="-127"/>
              </a:rPr>
              <a:t>KDE</a:t>
            </a:r>
            <a:r>
              <a:rPr lang="ko-KR" altLang="en-US" sz="2400" dirty="0" err="1">
                <a:solidFill>
                  <a:srgbClr val="FF0000"/>
                </a:solidFill>
                <a:latin typeface="NanumMyeongjo" pitchFamily="2" charset="-127"/>
                <a:ea typeface="NanumMyeongjo" pitchFamily="2" charset="-127"/>
              </a:rPr>
              <a:t>를</a:t>
            </a:r>
            <a:r>
              <a:rPr lang="ko-KR" altLang="en-US" sz="2400" dirty="0">
                <a:solidFill>
                  <a:srgbClr val="FF0000"/>
                </a:solidFill>
                <a:latin typeface="NanumMyeongjo" pitchFamily="2" charset="-127"/>
                <a:ea typeface="NanumMyeongjo" pitchFamily="2" charset="-127"/>
              </a:rPr>
              <a:t> 시행</a:t>
            </a:r>
            <a:endParaRPr lang="en-US" altLang="ko-KR" sz="2400" dirty="0">
              <a:solidFill>
                <a:srgbClr val="FF0000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91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KDE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분석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" y="803701"/>
            <a:ext cx="8192654" cy="3723934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556134"/>
              </p:ext>
            </p:extLst>
          </p:nvPr>
        </p:nvGraphicFramePr>
        <p:xfrm>
          <a:off x="745836" y="4998736"/>
          <a:ext cx="10515599" cy="1578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2475">
                  <a:extLst>
                    <a:ext uri="{9D8B030D-6E8A-4147-A177-3AD203B41FA5}">
                      <a16:colId xmlns:a16="http://schemas.microsoft.com/office/drawing/2014/main" val="3826674996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2035217334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1220274359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2513319044"/>
                    </a:ext>
                  </a:extLst>
                </a:gridCol>
                <a:gridCol w="1897503">
                  <a:extLst>
                    <a:ext uri="{9D8B030D-6E8A-4147-A177-3AD203B41FA5}">
                      <a16:colId xmlns:a16="http://schemas.microsoft.com/office/drawing/2014/main" val="3536559144"/>
                    </a:ext>
                  </a:extLst>
                </a:gridCol>
                <a:gridCol w="1182408">
                  <a:extLst>
                    <a:ext uri="{9D8B030D-6E8A-4147-A177-3AD203B41FA5}">
                      <a16:colId xmlns:a16="http://schemas.microsoft.com/office/drawing/2014/main" val="4094305815"/>
                    </a:ext>
                  </a:extLst>
                </a:gridCol>
                <a:gridCol w="2086601">
                  <a:extLst>
                    <a:ext uri="{9D8B030D-6E8A-4147-A177-3AD203B41FA5}">
                      <a16:colId xmlns:a16="http://schemas.microsoft.com/office/drawing/2014/main" val="2555669846"/>
                    </a:ext>
                  </a:extLst>
                </a:gridCol>
                <a:gridCol w="645542">
                  <a:extLst>
                    <a:ext uri="{9D8B030D-6E8A-4147-A177-3AD203B41FA5}">
                      <a16:colId xmlns:a16="http://schemas.microsoft.com/office/drawing/2014/main" val="3264893731"/>
                    </a:ext>
                  </a:extLst>
                </a:gridCol>
                <a:gridCol w="791170">
                  <a:extLst>
                    <a:ext uri="{9D8B030D-6E8A-4147-A177-3AD203B41FA5}">
                      <a16:colId xmlns:a16="http://schemas.microsoft.com/office/drawing/2014/main" val="1722684154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2199458130"/>
                    </a:ext>
                  </a:extLst>
                </a:gridCol>
              </a:tblGrid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3110661162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</a:t>
                      </a:r>
                      <a:r>
                        <a:rPr lang="en-US" altLang="ko-KR" sz="800" u="none" strike="noStrike">
                          <a:effectLst/>
                        </a:rPr>
                        <a:t>-15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2427080153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</a:t>
                      </a:r>
                      <a:r>
                        <a:rPr lang="en-US" altLang="ko-KR" sz="800" u="none" strike="noStrike">
                          <a:effectLst/>
                        </a:rPr>
                        <a:t>-13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1940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1781091394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</a:t>
                      </a:r>
                      <a:r>
                        <a:rPr lang="en-US" altLang="ko-KR" sz="800" u="none" strike="noStrike">
                          <a:effectLst/>
                        </a:rPr>
                        <a:t>-12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687899755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127.364355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37.798158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한국문화재재단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3100087500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127.42479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37.786235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강화 장정리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A-4-2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중원문화재연구원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2170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장방형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1779189139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127.444691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37.518074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고속국도 </a:t>
                      </a:r>
                      <a:r>
                        <a:rPr lang="en-US" altLang="ko-KR" sz="800" u="none" strike="noStrike">
                          <a:effectLst/>
                        </a:rPr>
                        <a:t>45</a:t>
                      </a:r>
                      <a:r>
                        <a:rPr lang="ko-KR" altLang="en-US" sz="800" u="none" strike="noStrike">
                          <a:effectLst/>
                        </a:rPr>
                        <a:t>호선 여주</a:t>
                      </a:r>
                      <a:r>
                        <a:rPr lang="en-US" altLang="ko-KR" sz="800" u="none" strike="noStrike">
                          <a:effectLst/>
                        </a:rPr>
                        <a:t>-</a:t>
                      </a:r>
                      <a:r>
                        <a:rPr lang="ko-KR" altLang="en-US" sz="800" u="none" strike="noStrike">
                          <a:effectLst/>
                        </a:rPr>
                        <a:t>양평 구간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KC-002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한국고고환경연구소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1602643885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127.064683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37.281607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광교 신도시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11-1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기호문화재연구원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1780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3182065997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126.88443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37.430142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광명 소하동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한국고고환경연구소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2233758671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126.88443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37.430142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광명 소하동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한국고고환경연구소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1890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4222788985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127.347222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37.350278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광주 곤지암리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1690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呂</a:t>
                      </a:r>
                      <a:r>
                        <a:rPr lang="en-US" altLang="ko-KR" sz="800" u="none" strike="noStrike" dirty="0">
                          <a:effectLst/>
                        </a:rPr>
                        <a:t>·</a:t>
                      </a:r>
                      <a:r>
                        <a:rPr lang="ko-KR" altLang="en-US" sz="800" u="none" strike="noStrike" dirty="0">
                          <a:effectLst/>
                        </a:rPr>
                        <a:t>凸자형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410337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21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KDE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A382D-95FF-A9C0-B3D7-10446A2CB597}"/>
              </a:ext>
            </a:extLst>
          </p:cNvPr>
          <p:cNvSpPr txBox="1"/>
          <p:nvPr/>
        </p:nvSpPr>
        <p:spPr>
          <a:xfrm>
            <a:off x="1047566" y="1894098"/>
            <a:ext cx="10096867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사용 데이터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C14_pithouse Data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행정구분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(GADM) :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https://gadm.org/download_country.html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15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016E86C-737E-E208-2F2F-36E930857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8" y="644387"/>
            <a:ext cx="9941781" cy="62136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2FC563-9D85-7706-D6F8-50F5BF811E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KDE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1976EE-CD51-6D74-86BF-B70A1F96E92E}"/>
              </a:ext>
            </a:extLst>
          </p:cNvPr>
          <p:cNvSpPr/>
          <p:nvPr/>
        </p:nvSpPr>
        <p:spPr>
          <a:xfrm>
            <a:off x="2604656" y="209490"/>
            <a:ext cx="2939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남한 행정구분 불러오기</a:t>
            </a:r>
          </a:p>
        </p:txBody>
      </p:sp>
    </p:spTree>
    <p:extLst>
      <p:ext uri="{BB962C8B-B14F-4D97-AF65-F5344CB8AC3E}">
        <p14:creationId xmlns:p14="http://schemas.microsoft.com/office/powerpoint/2010/main" val="236810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A9E8C7-BAC3-6345-29B7-2E8BDF54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00" y="632750"/>
            <a:ext cx="9960400" cy="6225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2604655" y="209490"/>
            <a:ext cx="3646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C14_pithouse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불러오기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E26627-CAA9-4360-587E-E6D25C39204E}"/>
              </a:ext>
            </a:extLst>
          </p:cNvPr>
          <p:cNvSpPr/>
          <p:nvPr/>
        </p:nvSpPr>
        <p:spPr>
          <a:xfrm>
            <a:off x="4566212" y="2450912"/>
            <a:ext cx="54381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원본 관리자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구분자로 분리된 텍스트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C14_pithouse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선택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KDE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310353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533B71-87AC-4218-76D1-3C769A45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60" y="644325"/>
            <a:ext cx="9941880" cy="6213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E26627-CAA9-4360-587E-E6D25C39204E}"/>
              </a:ext>
            </a:extLst>
          </p:cNvPr>
          <p:cNvSpPr/>
          <p:nvPr/>
        </p:nvSpPr>
        <p:spPr>
          <a:xfrm>
            <a:off x="2604655" y="244215"/>
            <a:ext cx="3524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보간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열지도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커널 밀도 추정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KDE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C1C4B2-68EA-62E7-39AD-CA0A8AB87D36}"/>
              </a:ext>
            </a:extLst>
          </p:cNvPr>
          <p:cNvSpPr/>
          <p:nvPr/>
        </p:nvSpPr>
        <p:spPr>
          <a:xfrm>
            <a:off x="4990969" y="3984767"/>
            <a:ext cx="3524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포인트 레이어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C14_pithouse</a:t>
            </a:r>
          </a:p>
          <a:p>
            <a:pPr algn="just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반경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적절 값 입력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just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픽셀크기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X, Y :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적절 값 입력</a:t>
            </a:r>
          </a:p>
        </p:txBody>
      </p:sp>
    </p:spTree>
    <p:extLst>
      <p:ext uri="{BB962C8B-B14F-4D97-AF65-F5344CB8AC3E}">
        <p14:creationId xmlns:p14="http://schemas.microsoft.com/office/powerpoint/2010/main" val="222135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65B358-4013-0AFA-E6C0-E83869D5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08" y="644325"/>
            <a:ext cx="9941880" cy="6213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E26627-CAA9-4360-587E-E6D25C39204E}"/>
              </a:ext>
            </a:extLst>
          </p:cNvPr>
          <p:cNvSpPr/>
          <p:nvPr/>
        </p:nvSpPr>
        <p:spPr>
          <a:xfrm>
            <a:off x="2604655" y="244215"/>
            <a:ext cx="6238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반복하여 반경과 픽셀크기의 적절한 값을 찾을 수 있음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KDE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849374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4E26627-CAA9-4360-587E-E6D25C39204E}"/>
              </a:ext>
            </a:extLst>
          </p:cNvPr>
          <p:cNvSpPr/>
          <p:nvPr/>
        </p:nvSpPr>
        <p:spPr>
          <a:xfrm>
            <a:off x="2604656" y="244215"/>
            <a:ext cx="15853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스타일 수정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KDE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F37046-4278-757B-7727-0324DF64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00" y="632750"/>
            <a:ext cx="9960400" cy="62252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1616C7E-63CF-6053-61A3-805D4ACF18B7}"/>
              </a:ext>
            </a:extLst>
          </p:cNvPr>
          <p:cNvSpPr/>
          <p:nvPr/>
        </p:nvSpPr>
        <p:spPr>
          <a:xfrm>
            <a:off x="5920803" y="3961618"/>
            <a:ext cx="4913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Heatmap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우클릭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심볼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렌더링 유형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색상표에서 적절한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색타입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선택</a:t>
            </a:r>
          </a:p>
        </p:txBody>
      </p:sp>
    </p:spTree>
    <p:extLst>
      <p:ext uri="{BB962C8B-B14F-4D97-AF65-F5344CB8AC3E}">
        <p14:creationId xmlns:p14="http://schemas.microsoft.com/office/powerpoint/2010/main" val="415874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19943-F481-4381-4C7A-713E6DDB3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363609"/>
              </p:ext>
            </p:extLst>
          </p:nvPr>
        </p:nvGraphicFramePr>
        <p:xfrm>
          <a:off x="2032000" y="2058939"/>
          <a:ext cx="8127999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1887472118"/>
                    </a:ext>
                  </a:extLst>
                </a:gridCol>
                <a:gridCol w="5013940">
                  <a:extLst>
                    <a:ext uri="{9D8B030D-6E8A-4147-A177-3AD203B41FA5}">
                      <a16:colId xmlns:a16="http://schemas.microsoft.com/office/drawing/2014/main" val="86386632"/>
                    </a:ext>
                  </a:extLst>
                </a:gridCol>
                <a:gridCol w="1950277">
                  <a:extLst>
                    <a:ext uri="{9D8B030D-6E8A-4147-A177-3AD203B41FA5}">
                      <a16:colId xmlns:a16="http://schemas.microsoft.com/office/drawing/2014/main" val="51800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0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1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  <a:endParaRPr lang="en-US" altLang="ko-KR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오리엔테이션 및 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QGIS</a:t>
                      </a:r>
                      <a:r>
                        <a:rPr lang="en-US" altLang="ko-KR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설치</a:t>
                      </a:r>
                      <a:endParaRPr lang="ko-KR" altLang="en-US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GIS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의 개념과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66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3</a:t>
                      </a:r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 err="1">
                          <a:latin typeface="NanumMyeongjo" pitchFamily="2" charset="-127"/>
                          <a:ea typeface="NanumMyeongjo" pitchFamily="2" charset="-127"/>
                        </a:rPr>
                        <a:t>수치표고모델</a:t>
                      </a:r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(DSM, DEM, DTM)</a:t>
                      </a:r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+</a:t>
                      </a:r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strike="sngStrike" dirty="0" err="1">
                          <a:latin typeface="NanumMyeongjo" pitchFamily="2" charset="-127"/>
                          <a:ea typeface="NanumMyeongjo" pitchFamily="2" charset="-127"/>
                        </a:rPr>
                        <a:t>향분석</a:t>
                      </a:r>
                      <a:endParaRPr lang="ko-KR" altLang="en-US" b="1" strike="sngStrike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1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커널 밀도 추정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7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5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R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연동과 다양한 공간분석지표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67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6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가시권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강동석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7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유적분포도 그리기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86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06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4F87DF-11F4-9D4C-124F-AE2D51E85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60" y="644325"/>
            <a:ext cx="9941880" cy="6213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E26627-CAA9-4360-587E-E6D25C39204E}"/>
              </a:ext>
            </a:extLst>
          </p:cNvPr>
          <p:cNvSpPr/>
          <p:nvPr/>
        </p:nvSpPr>
        <p:spPr>
          <a:xfrm>
            <a:off x="2604656" y="244215"/>
            <a:ext cx="15853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스타일 수정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KDE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616C7E-63CF-6053-61A3-805D4ACF18B7}"/>
              </a:ext>
            </a:extLst>
          </p:cNvPr>
          <p:cNvSpPr/>
          <p:nvPr/>
        </p:nvSpPr>
        <p:spPr>
          <a:xfrm>
            <a:off x="4439243" y="4112089"/>
            <a:ext cx="43806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Heatmap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우클릭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투명도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전역 불투명도에서 투명도 설정</a:t>
            </a:r>
          </a:p>
        </p:txBody>
      </p:sp>
    </p:spTree>
    <p:extLst>
      <p:ext uri="{BB962C8B-B14F-4D97-AF65-F5344CB8AC3E}">
        <p14:creationId xmlns:p14="http://schemas.microsoft.com/office/powerpoint/2010/main" val="2777103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18D1C4-0DBB-159F-6517-1F8FB3C5C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00" y="644325"/>
            <a:ext cx="9960400" cy="62252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E26627-CAA9-4360-587E-E6D25C39204E}"/>
              </a:ext>
            </a:extLst>
          </p:cNvPr>
          <p:cNvSpPr/>
          <p:nvPr/>
        </p:nvSpPr>
        <p:spPr>
          <a:xfrm>
            <a:off x="2604656" y="244215"/>
            <a:ext cx="302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다른 레이어 스타일 설정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KDE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616C7E-63CF-6053-61A3-805D4ACF18B7}"/>
              </a:ext>
            </a:extLst>
          </p:cNvPr>
          <p:cNvSpPr/>
          <p:nvPr/>
        </p:nvSpPr>
        <p:spPr>
          <a:xfrm>
            <a:off x="7181671" y="2721114"/>
            <a:ext cx="38945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다른 레이어의 스타일을 변경하여 조판에 적절한 형태로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B7A7AE-614B-EFCA-DCE0-FE21A638FA3B}"/>
              </a:ext>
            </a:extLst>
          </p:cNvPr>
          <p:cNvSpPr/>
          <p:nvPr/>
        </p:nvSpPr>
        <p:spPr>
          <a:xfrm>
            <a:off x="7181670" y="3829110"/>
            <a:ext cx="38945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밀도가 잘 드러나도록 최대한 간결하게 스타일을 설정</a:t>
            </a:r>
          </a:p>
        </p:txBody>
      </p:sp>
    </p:spTree>
    <p:extLst>
      <p:ext uri="{BB962C8B-B14F-4D97-AF65-F5344CB8AC3E}">
        <p14:creationId xmlns:p14="http://schemas.microsoft.com/office/powerpoint/2010/main" val="2903375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D4A9BAB-4B4B-01B0-DA79-99D953E81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45" y="646182"/>
            <a:ext cx="9938909" cy="62118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E26627-CAA9-4360-587E-E6D25C39204E}"/>
              </a:ext>
            </a:extLst>
          </p:cNvPr>
          <p:cNvSpPr/>
          <p:nvPr/>
        </p:nvSpPr>
        <p:spPr>
          <a:xfrm>
            <a:off x="2604656" y="244215"/>
            <a:ext cx="3796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새 인쇄 조판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..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선택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조판</a:t>
            </a:r>
          </a:p>
        </p:txBody>
      </p:sp>
    </p:spTree>
    <p:extLst>
      <p:ext uri="{BB962C8B-B14F-4D97-AF65-F5344CB8AC3E}">
        <p14:creationId xmlns:p14="http://schemas.microsoft.com/office/powerpoint/2010/main" val="2730694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55B993-83D4-6A30-806E-935E3231E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60" y="644325"/>
            <a:ext cx="9941880" cy="6213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E26627-CAA9-4360-587E-E6D25C39204E}"/>
              </a:ext>
            </a:extLst>
          </p:cNvPr>
          <p:cNvSpPr/>
          <p:nvPr/>
        </p:nvSpPr>
        <p:spPr>
          <a:xfrm>
            <a:off x="9017031" y="2077836"/>
            <a:ext cx="167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2F9975-A65C-00AD-3B11-16EB08F14DA4}"/>
              </a:ext>
            </a:extLst>
          </p:cNvPr>
          <p:cNvSpPr/>
          <p:nvPr/>
        </p:nvSpPr>
        <p:spPr>
          <a:xfrm>
            <a:off x="9017031" y="4660920"/>
            <a:ext cx="167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566859-49A9-E439-5BE3-A0DA20E9E0FA}"/>
              </a:ext>
            </a:extLst>
          </p:cNvPr>
          <p:cNvSpPr/>
          <p:nvPr/>
        </p:nvSpPr>
        <p:spPr>
          <a:xfrm>
            <a:off x="6854494" y="739031"/>
            <a:ext cx="167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조판 메뉴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094BEA-75B5-21EA-C1D8-F8BD76A27C88}"/>
              </a:ext>
            </a:extLst>
          </p:cNvPr>
          <p:cNvSpPr/>
          <p:nvPr/>
        </p:nvSpPr>
        <p:spPr>
          <a:xfrm>
            <a:off x="59978" y="3429000"/>
            <a:ext cx="1242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툴박스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1E011F-2C43-662D-D20B-E082AA39E13A}"/>
              </a:ext>
            </a:extLst>
          </p:cNvPr>
          <p:cNvSpPr/>
          <p:nvPr/>
        </p:nvSpPr>
        <p:spPr>
          <a:xfrm>
            <a:off x="4460286" y="3751162"/>
            <a:ext cx="1242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701634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E5A8F18-06F5-A2CE-CD68-DEF101483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31" y="646494"/>
            <a:ext cx="9934937" cy="620933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2F9975-A65C-00AD-3B11-16EB08F14DA4}"/>
              </a:ext>
            </a:extLst>
          </p:cNvPr>
          <p:cNvSpPr/>
          <p:nvPr/>
        </p:nvSpPr>
        <p:spPr>
          <a:xfrm>
            <a:off x="2280741" y="1732526"/>
            <a:ext cx="1834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지도 불러오기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566859-49A9-E439-5BE3-A0DA20E9E0FA}"/>
              </a:ext>
            </a:extLst>
          </p:cNvPr>
          <p:cNvSpPr/>
          <p:nvPr/>
        </p:nvSpPr>
        <p:spPr>
          <a:xfrm>
            <a:off x="2604655" y="227937"/>
            <a:ext cx="20252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지도 불러오기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1D5B97-E765-79FC-510E-8D1BB4A8DF78}"/>
              </a:ext>
            </a:extLst>
          </p:cNvPr>
          <p:cNvSpPr/>
          <p:nvPr/>
        </p:nvSpPr>
        <p:spPr>
          <a:xfrm>
            <a:off x="1128531" y="2361235"/>
            <a:ext cx="260431" cy="243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67A6661-7ED2-88C8-E7C8-9817647FBEC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388962" y="1932581"/>
            <a:ext cx="891779" cy="55018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88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62A2B4-A451-418E-95AB-620694E25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7" y="628047"/>
            <a:ext cx="9967925" cy="622995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2F9975-A65C-00AD-3B11-16EB08F14DA4}"/>
              </a:ext>
            </a:extLst>
          </p:cNvPr>
          <p:cNvSpPr/>
          <p:nvPr/>
        </p:nvSpPr>
        <p:spPr>
          <a:xfrm>
            <a:off x="2541172" y="3616185"/>
            <a:ext cx="1834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방위표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삽입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566859-49A9-E439-5BE3-A0DA20E9E0FA}"/>
              </a:ext>
            </a:extLst>
          </p:cNvPr>
          <p:cNvSpPr/>
          <p:nvPr/>
        </p:nvSpPr>
        <p:spPr>
          <a:xfrm>
            <a:off x="2604655" y="227937"/>
            <a:ext cx="1353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방위표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1D5B97-E765-79FC-510E-8D1BB4A8DF78}"/>
              </a:ext>
            </a:extLst>
          </p:cNvPr>
          <p:cNvSpPr/>
          <p:nvPr/>
        </p:nvSpPr>
        <p:spPr>
          <a:xfrm>
            <a:off x="1128531" y="3694706"/>
            <a:ext cx="260431" cy="243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67A6661-7ED2-88C8-E7C8-9817647FBEC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388962" y="3816240"/>
            <a:ext cx="1215693" cy="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408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7A8F98-2D81-6A06-BF8E-D9B422494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7" y="628047"/>
            <a:ext cx="9967925" cy="622995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2F9975-A65C-00AD-3B11-16EB08F14DA4}"/>
              </a:ext>
            </a:extLst>
          </p:cNvPr>
          <p:cNvSpPr/>
          <p:nvPr/>
        </p:nvSpPr>
        <p:spPr>
          <a:xfrm>
            <a:off x="2364568" y="3397682"/>
            <a:ext cx="1834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축척 삽입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566859-49A9-E439-5BE3-A0DA20E9E0FA}"/>
              </a:ext>
            </a:extLst>
          </p:cNvPr>
          <p:cNvSpPr/>
          <p:nvPr/>
        </p:nvSpPr>
        <p:spPr>
          <a:xfrm>
            <a:off x="2604655" y="227937"/>
            <a:ext cx="9256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축척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1D5B97-E765-79FC-510E-8D1BB4A8DF78}"/>
              </a:ext>
            </a:extLst>
          </p:cNvPr>
          <p:cNvSpPr/>
          <p:nvPr/>
        </p:nvSpPr>
        <p:spPr>
          <a:xfrm>
            <a:off x="1122918" y="3476203"/>
            <a:ext cx="260431" cy="243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67A6661-7ED2-88C8-E7C8-9817647FBEC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383349" y="3597737"/>
            <a:ext cx="1215693" cy="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598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675A0A-8519-599B-43C2-0E84D6A23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7" y="628047"/>
            <a:ext cx="9967925" cy="622995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2F9975-A65C-00AD-3B11-16EB08F14DA4}"/>
              </a:ext>
            </a:extLst>
          </p:cNvPr>
          <p:cNvSpPr/>
          <p:nvPr/>
        </p:nvSpPr>
        <p:spPr>
          <a:xfrm>
            <a:off x="2503465" y="2956579"/>
            <a:ext cx="1834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텍스트 삽입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566859-49A9-E439-5BE3-A0DA20E9E0FA}"/>
              </a:ext>
            </a:extLst>
          </p:cNvPr>
          <p:cNvSpPr/>
          <p:nvPr/>
        </p:nvSpPr>
        <p:spPr>
          <a:xfrm>
            <a:off x="2604655" y="227937"/>
            <a:ext cx="1643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텍스트 삽입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1D5B97-E765-79FC-510E-8D1BB4A8DF78}"/>
              </a:ext>
            </a:extLst>
          </p:cNvPr>
          <p:cNvSpPr/>
          <p:nvPr/>
        </p:nvSpPr>
        <p:spPr>
          <a:xfrm>
            <a:off x="1112037" y="3023855"/>
            <a:ext cx="260431" cy="243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67A6661-7ED2-88C8-E7C8-9817647FBEC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372468" y="3145389"/>
            <a:ext cx="1215693" cy="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485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9D6DD7-0543-FD4B-C0E0-8B9AF17EA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7" y="628047"/>
            <a:ext cx="9967925" cy="622995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2F9975-A65C-00AD-3B11-16EB08F14DA4}"/>
              </a:ext>
            </a:extLst>
          </p:cNvPr>
          <p:cNvSpPr/>
          <p:nvPr/>
        </p:nvSpPr>
        <p:spPr>
          <a:xfrm>
            <a:off x="5011838" y="2546567"/>
            <a:ext cx="23352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내보내기 유형 선택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566859-49A9-E439-5BE3-A0DA20E9E0FA}"/>
              </a:ext>
            </a:extLst>
          </p:cNvPr>
          <p:cNvSpPr/>
          <p:nvPr/>
        </p:nvSpPr>
        <p:spPr>
          <a:xfrm>
            <a:off x="2604655" y="227937"/>
            <a:ext cx="1643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내보내기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1D5B97-E765-79FC-510E-8D1BB4A8DF78}"/>
              </a:ext>
            </a:extLst>
          </p:cNvPr>
          <p:cNvSpPr/>
          <p:nvPr/>
        </p:nvSpPr>
        <p:spPr>
          <a:xfrm>
            <a:off x="1725495" y="2713510"/>
            <a:ext cx="1643254" cy="64317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67A6661-7ED2-88C8-E7C8-9817647FBEC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368749" y="2746622"/>
            <a:ext cx="1643089" cy="28847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88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34C4E18-C533-05DC-9085-25C62E487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566859-49A9-E439-5BE3-A0DA20E9E0FA}"/>
              </a:ext>
            </a:extLst>
          </p:cNvPr>
          <p:cNvSpPr/>
          <p:nvPr/>
        </p:nvSpPr>
        <p:spPr>
          <a:xfrm>
            <a:off x="2604655" y="227937"/>
            <a:ext cx="1643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결과물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0B260-A57D-D3C1-FE57-660943CF9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55984"/>
            <a:ext cx="7772400" cy="54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9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계획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2327" y="2202220"/>
            <a:ext cx="9328727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 연구에서 활용되는 방법들을 위주로 살펴볼 예정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분석 방법을 알아보고 어떻게 활용할 수 있을지 함께 고민 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참고자료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이준호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유병혁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 2020,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QGIS Cookbook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Chanhyeok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Ju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Github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5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FF401-91A7-A2C9-4F7A-B09C4D1B37A4}"/>
              </a:ext>
            </a:extLst>
          </p:cNvPr>
          <p:cNvSpPr txBox="1"/>
          <p:nvPr/>
        </p:nvSpPr>
        <p:spPr>
          <a:xfrm>
            <a:off x="841296" y="1481447"/>
            <a:ext cx="10509407" cy="389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 </a:t>
            </a:r>
            <a:r>
              <a:rPr lang="en-US" altLang="ko-KR" sz="2800" b="1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2800" b="1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</a:t>
            </a:r>
            <a:endParaRPr lang="en-US" altLang="ko-KR" sz="2800" b="1" dirty="0">
              <a:solidFill>
                <a:schemeClr val="bg1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schemeClr val="bg1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인구의 상대적 분포밀도를 원삼국시대와 백제 한성기로 구분하고 </a:t>
            </a:r>
            <a:r>
              <a:rPr lang="ko-KR" altLang="en-US" sz="2800" dirty="0" err="1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시각화하여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각 지역의 인구 밀집지역 및 양상을 검토</a:t>
            </a:r>
            <a:endParaRPr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ko-Kore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다양한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공간분석지표를 통해 취락의 군집양상을 확인</a:t>
            </a:r>
            <a:r>
              <a:rPr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(5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주차</a:t>
            </a:r>
            <a:r>
              <a:rPr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endParaRPr lang="ko-Kore-KR" altLang="en-US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867D61-242B-31B7-90EE-4D0861FAB08C}"/>
              </a:ext>
            </a:extLst>
          </p:cNvPr>
          <p:cNvSpPr/>
          <p:nvPr/>
        </p:nvSpPr>
        <p:spPr>
          <a:xfrm>
            <a:off x="2604655" y="106358"/>
            <a:ext cx="5813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26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883843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연구대상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D36C7F-4D7C-0E94-3635-3916AC3E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6" y="1071265"/>
            <a:ext cx="7635616" cy="55587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3A6605-E4C7-4B96-CB37-96A31B1D97C2}"/>
              </a:ext>
            </a:extLst>
          </p:cNvPr>
          <p:cNvSpPr/>
          <p:nvPr/>
        </p:nvSpPr>
        <p:spPr>
          <a:xfrm>
            <a:off x="3883843" y="73967"/>
            <a:ext cx="5813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6146" name="Picture 2" descr="10. Artist's reconstruction of the small, round pithouse with an... |  Download Scientific Diagram">
            <a:extLst>
              <a:ext uri="{FF2B5EF4-FFF2-40B4-BE49-F238E27FC236}">
                <a16:creationId xmlns:a16="http://schemas.microsoft.com/office/drawing/2014/main" id="{551EC729-0C01-A60A-FF95-31B0027B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064" y="1987300"/>
            <a:ext cx="3421013" cy="206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7DC357-1A65-28EE-A9D0-5F1455483B0F}"/>
              </a:ext>
            </a:extLst>
          </p:cNvPr>
          <p:cNvSpPr txBox="1"/>
          <p:nvPr/>
        </p:nvSpPr>
        <p:spPr>
          <a:xfrm>
            <a:off x="8455137" y="4051982"/>
            <a:ext cx="3216868" cy="195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탄소연대가 측정된 원삼국시대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백제 한성기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ore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주거지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유구 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68554-A5EC-F2EE-4D3A-CD8A956B2096}"/>
              </a:ext>
            </a:extLst>
          </p:cNvPr>
          <p:cNvSpPr txBox="1"/>
          <p:nvPr/>
        </p:nvSpPr>
        <p:spPr>
          <a:xfrm>
            <a:off x="3883843" y="452734"/>
            <a:ext cx="7635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ore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https://www.researchgate.net/publication/277719064_Emerging_Settlement_Differentiation_in_Preceramic_and_Early_Hohokam_Villages_on_Tumamoc_Hill</a:t>
            </a:r>
          </a:p>
        </p:txBody>
      </p:sp>
    </p:spTree>
    <p:extLst>
      <p:ext uri="{BB962C8B-B14F-4D97-AF65-F5344CB8AC3E}">
        <p14:creationId xmlns:p14="http://schemas.microsoft.com/office/powerpoint/2010/main" val="142526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883843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연구대상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3A6605-E4C7-4B96-CB37-96A31B1D97C2}"/>
              </a:ext>
            </a:extLst>
          </p:cNvPr>
          <p:cNvSpPr/>
          <p:nvPr/>
        </p:nvSpPr>
        <p:spPr>
          <a:xfrm>
            <a:off x="3883843" y="73967"/>
            <a:ext cx="5813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DA78EE4-5F56-CFBF-5A40-70337C6B2825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C3980D5-1016-71FE-6E4D-48E028E9B9B9}"/>
              </a:ext>
            </a:extLst>
          </p:cNvPr>
          <p:cNvCxnSpPr/>
          <p:nvPr/>
        </p:nvCxnSpPr>
        <p:spPr>
          <a:xfrm>
            <a:off x="6096000" y="2825684"/>
            <a:ext cx="0" cy="1206631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C69FE2-ECF2-9DB8-D9AA-CCE97C1E98DB}"/>
              </a:ext>
            </a:extLst>
          </p:cNvPr>
          <p:cNvSpPr txBox="1"/>
          <p:nvPr/>
        </p:nvSpPr>
        <p:spPr>
          <a:xfrm>
            <a:off x="1322037" y="4001678"/>
            <a:ext cx="9547925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기원후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300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년</a:t>
            </a:r>
            <a:endParaRPr lang="ko-Kore-KR" altLang="en-US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A46A0-BCD0-7D05-319D-95B4C2F2035B}"/>
              </a:ext>
            </a:extLst>
          </p:cNvPr>
          <p:cNvSpPr txBox="1"/>
          <p:nvPr/>
        </p:nvSpPr>
        <p:spPr>
          <a:xfrm>
            <a:off x="635452" y="2418505"/>
            <a:ext cx="4898082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원삼국시대</a:t>
            </a:r>
            <a:endParaRPr lang="ko-Kore-KR" altLang="en-US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6E28BE-9207-588E-FDB2-EF1CFBFA1C68}"/>
              </a:ext>
            </a:extLst>
          </p:cNvPr>
          <p:cNvSpPr txBox="1"/>
          <p:nvPr/>
        </p:nvSpPr>
        <p:spPr>
          <a:xfrm>
            <a:off x="6658466" y="2418504"/>
            <a:ext cx="4898082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백제 한성기</a:t>
            </a:r>
            <a:endParaRPr lang="ko-Kore-KR" altLang="en-US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51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695307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연구방법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B3C2DE-68F9-8963-6A0A-92955694846E}"/>
              </a:ext>
            </a:extLst>
          </p:cNvPr>
          <p:cNvSpPr/>
          <p:nvPr/>
        </p:nvSpPr>
        <p:spPr>
          <a:xfrm>
            <a:off x="3695307" y="73967"/>
            <a:ext cx="7352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" altLang="ko-KR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https://foss4g.tistory.com/1557</a:t>
            </a:r>
            <a:endParaRPr lang="ko-KR" altLang="en-US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EBA1A-765E-BDF9-9FCE-F9A48D7FB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809" y="3998329"/>
            <a:ext cx="3309660" cy="266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5DE49-79CF-CD98-DC4E-6D7EA296A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469" y="3998328"/>
            <a:ext cx="3802144" cy="266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A9B690-35DA-1BB0-55B3-6243AD98FADD}"/>
              </a:ext>
            </a:extLst>
          </p:cNvPr>
          <p:cNvSpPr txBox="1"/>
          <p:nvPr/>
        </p:nvSpPr>
        <p:spPr>
          <a:xfrm>
            <a:off x="589175" y="609599"/>
            <a:ext cx="11013649" cy="324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커널밀도추정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(Kernel Density Estimation)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커널 함수를 사용하여 변수가 가질 수 있는 값들의 확률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밀도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을 추정하는 것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커널 함수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각 좌표 주위에 원형 이웃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" altLang="ko-Kore-KR" sz="28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circular neighborhood)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을 그리고 좌표 위치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(1)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에서 이웃 경계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(0)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로 이동하는 커널 함수를 적용</a:t>
            </a:r>
            <a:endParaRPr lang="ko-Kore-KR" altLang="en-US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7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695307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연구방법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E973B8-71DF-25A9-E375-5CEEB1ABB76B}"/>
              </a:ext>
            </a:extLst>
          </p:cNvPr>
          <p:cNvSpPr/>
          <p:nvPr/>
        </p:nvSpPr>
        <p:spPr>
          <a:xfrm>
            <a:off x="3695307" y="73967"/>
            <a:ext cx="7352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pic>
        <p:nvPicPr>
          <p:cNvPr id="2050" name="Picture 2" descr="가설검정, 순열 검정 어때요?">
            <a:extLst>
              <a:ext uri="{FF2B5EF4-FFF2-40B4-BE49-F238E27FC236}">
                <a16:creationId xmlns:a16="http://schemas.microsoft.com/office/drawing/2014/main" id="{607CF596-7DBA-5658-6C45-E7073696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5079"/>
            <a:ext cx="7352907" cy="348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무덤 로고 아이콘 일러스트 ai 무료 다운로드 - 로고요고">
            <a:extLst>
              <a:ext uri="{FF2B5EF4-FFF2-40B4-BE49-F238E27FC236}">
                <a16:creationId xmlns:a16="http://schemas.microsoft.com/office/drawing/2014/main" id="{BF1B22D9-FE6B-0889-54E2-087ED33C5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4" t="19572" r="10708" b="15876"/>
          <a:stretch/>
        </p:blipFill>
        <p:spPr bwMode="auto">
          <a:xfrm>
            <a:off x="7776653" y="2135079"/>
            <a:ext cx="3943608" cy="348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A963FD-F5A4-B876-78A3-59CB39659874}"/>
              </a:ext>
            </a:extLst>
          </p:cNvPr>
          <p:cNvSpPr txBox="1"/>
          <p:nvPr/>
        </p:nvSpPr>
        <p:spPr>
          <a:xfrm>
            <a:off x="1179065" y="5621965"/>
            <a:ext cx="4898082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부트스트랩 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재표집</a:t>
            </a:r>
            <a:endParaRPr lang="ko-Kore-KR" altLang="en-US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67DD6-EB0D-B43A-CE70-4E2E4AA51073}"/>
              </a:ext>
            </a:extLst>
          </p:cNvPr>
          <p:cNvSpPr txBox="1"/>
          <p:nvPr/>
        </p:nvSpPr>
        <p:spPr>
          <a:xfrm>
            <a:off x="7256212" y="5621964"/>
            <a:ext cx="4898082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분묘자료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KDE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결과와 비교</a:t>
            </a:r>
            <a:endParaRPr lang="ko-Kore-KR" altLang="en-US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B83BB-CE74-9C26-3C6E-9F21143C3155}"/>
              </a:ext>
            </a:extLst>
          </p:cNvPr>
          <p:cNvSpPr txBox="1"/>
          <p:nvPr/>
        </p:nvSpPr>
        <p:spPr>
          <a:xfrm>
            <a:off x="2400694" y="1077992"/>
            <a:ext cx="7352906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표본 편향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(Sampling bias)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을 줄이기 위한 노력</a:t>
            </a:r>
            <a:endParaRPr lang="ko-Kore-KR" altLang="en-US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65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42420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경기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강원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E973B8-71DF-25A9-E375-5CEEB1ABB76B}"/>
              </a:ext>
            </a:extLst>
          </p:cNvPr>
          <p:cNvSpPr/>
          <p:nvPr/>
        </p:nvSpPr>
        <p:spPr>
          <a:xfrm>
            <a:off x="4273486" y="73967"/>
            <a:ext cx="7352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D9B581-C706-4FC8-72EE-0193B4F7E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01713"/>
            <a:ext cx="7772400" cy="26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47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1012</Words>
  <Application>Microsoft Macintosh PowerPoint</Application>
  <PresentationFormat>와이드스크린</PresentationFormat>
  <Paragraphs>232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나눔명조</vt:lpstr>
      <vt:lpstr>맑은 고딕</vt:lpstr>
      <vt:lpstr>NanumMyeongjo</vt:lpstr>
      <vt:lpstr>Arial</vt:lpstr>
      <vt:lpstr>Office 테마</vt:lpstr>
      <vt:lpstr>고고학에서의 GIS 응용  2022년 숭실대학교 사학과 고고학 전공 겨울방학 스터디  - 4주차 : 커널 밀도 추정 분석 -</vt:lpstr>
      <vt:lpstr>PowerPoint 프레젠테이션</vt:lpstr>
      <vt:lpstr>PowerPoint 프레젠테이션</vt:lpstr>
      <vt:lpstr>박지영 2017</vt:lpstr>
      <vt:lpstr>박지영 2017 - 연구대상</vt:lpstr>
      <vt:lpstr>박지영 2017 - 연구대상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고고학에서의 GIS 응용 - 2022년 겨울방학 스터디 -</dc:title>
  <dc:creator>SSU</dc:creator>
  <cp:lastModifiedBy>dong dong</cp:lastModifiedBy>
  <cp:revision>35</cp:revision>
  <dcterms:created xsi:type="dcterms:W3CDTF">2022-12-19T04:32:24Z</dcterms:created>
  <dcterms:modified xsi:type="dcterms:W3CDTF">2022-12-29T12:44:05Z</dcterms:modified>
</cp:coreProperties>
</file>